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Spartan" charset="1" panose="00000800000000000000"/>
      <p:regular r:id="rId17"/>
    </p:embeddedFont>
    <p:embeddedFont>
      <p:font typeface="Times New Roman" charset="1" panose="02030502070405020303"/>
      <p:regular r:id="rId18"/>
    </p:embeddedFont>
    <p:embeddedFont>
      <p:font typeface="Canva Sans" charset="1" panose="020B0503030501040103"/>
      <p:regular r:id="rId23"/>
    </p:embeddedFont>
    <p:embeddedFont>
      <p:font typeface="Times New Roman Semi-Bold" charset="1" panose="02030702070405020303"/>
      <p:regular r:id="rId25"/>
    </p:embeddedFont>
    <p:embeddedFont>
      <p:font typeface="Times New Roman Bold" charset="1" panose="02030802070405020303"/>
      <p:regular r:id="rId26"/>
    </p:embeddedFont>
    <p:embeddedFont>
      <p:font typeface="Canva Sans Bold" charset="1" panose="020B08030305010401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slowdown of the American economy, marked by inflation and rising interest rates, is impacting global markets, leading to reduced investments and hiring freezes in various sectors.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slowdown of the American economy, marked by inflation and rising interest rates, is impacting global markets, leading to reduced investments and hiring freezes in various sectors.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slowdown of the American economy, marked by inflation and rising interest rates, is impacting global markets, leading to reduced investments and hiring freezes in various sectors.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slowdown of the American economy, marked by inflation and rising interest rates, is impacting global markets, leading to reduced investments and hiring freezes in various sectors.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slowdown of the American economy, marked by inflation and rising interest rates, is impacting global markets, leading to reduced investments and hiring freezes in various sectors.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slowdown of the American economy, marked by inflation and rising interest rates, is impacting global markets, leading to reduced investments and hiring freezes in various sectors.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slowdown of the American economy, marked by inflation and rising interest rates, is impacting global markets, leading to reduced investments and hiring freezes in various sectors.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slowdown of the American economy, marked by inflation and rising interest rates, is impacting global markets, leading to reduced investments and hiring freezes in various sectors.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gif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5.png" Type="http://schemas.openxmlformats.org/officeDocument/2006/relationships/image"/><Relationship Id="rId4" Target="../media/image46.jpe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53270" y="2855051"/>
            <a:ext cx="11806030" cy="6576303"/>
          </a:xfrm>
          <a:custGeom>
            <a:avLst/>
            <a:gdLst/>
            <a:ahLst/>
            <a:cxnLst/>
            <a:rect r="r" b="b" t="t" l="l"/>
            <a:pathLst>
              <a:path h="6576303" w="11806030">
                <a:moveTo>
                  <a:pt x="0" y="0"/>
                </a:moveTo>
                <a:lnTo>
                  <a:pt x="11806030" y="0"/>
                </a:lnTo>
                <a:lnTo>
                  <a:pt x="11806030" y="6576304"/>
                </a:lnTo>
                <a:lnTo>
                  <a:pt x="0" y="6576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6370" y="352116"/>
            <a:ext cx="17681630" cy="1686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0"/>
              </a:lnSpc>
              <a:spcBef>
                <a:spcPct val="0"/>
              </a:spcBef>
            </a:pPr>
            <a:r>
              <a:rPr lang="en-US" sz="4850">
                <a:solidFill>
                  <a:srgbClr val="000000"/>
                </a:solidFill>
                <a:latin typeface="League Spartan"/>
              </a:rPr>
              <a:t>The Impact of Digital Wallets on Spending Habits: Analysing the Influence of Rewards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2026" y="5183840"/>
            <a:ext cx="3719155" cy="424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Presented By:</a:t>
            </a:r>
          </a:p>
          <a:p>
            <a:pPr algn="ctr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Viraj Mathur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Priyansha Mahajan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Srishti Bhardwaj 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Group 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1213" y="3727987"/>
            <a:ext cx="10045574" cy="2831025"/>
          </a:xfrm>
          <a:custGeom>
            <a:avLst/>
            <a:gdLst/>
            <a:ahLst/>
            <a:cxnLst/>
            <a:rect r="r" b="b" t="t" l="l"/>
            <a:pathLst>
              <a:path h="2831025" w="10045574">
                <a:moveTo>
                  <a:pt x="0" y="0"/>
                </a:moveTo>
                <a:lnTo>
                  <a:pt x="10045574" y="0"/>
                </a:lnTo>
                <a:lnTo>
                  <a:pt x="10045574" y="2831026"/>
                </a:lnTo>
                <a:lnTo>
                  <a:pt x="0" y="2831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06417" y="1028700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05865">
            <a:off x="10884813" y="6369379"/>
            <a:ext cx="1160320" cy="1706353"/>
          </a:xfrm>
          <a:custGeom>
            <a:avLst/>
            <a:gdLst/>
            <a:ahLst/>
            <a:cxnLst/>
            <a:rect r="r" b="b" t="t" l="l"/>
            <a:pathLst>
              <a:path h="1706353" w="1160320">
                <a:moveTo>
                  <a:pt x="0" y="0"/>
                </a:moveTo>
                <a:lnTo>
                  <a:pt x="1160320" y="0"/>
                </a:lnTo>
                <a:lnTo>
                  <a:pt x="1160320" y="1706353"/>
                </a:lnTo>
                <a:lnTo>
                  <a:pt x="0" y="1706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30528">
            <a:off x="16261127" y="3568708"/>
            <a:ext cx="1227512" cy="2283612"/>
          </a:xfrm>
          <a:custGeom>
            <a:avLst/>
            <a:gdLst/>
            <a:ahLst/>
            <a:cxnLst/>
            <a:rect r="r" b="b" t="t" l="l"/>
            <a:pathLst>
              <a:path h="2283612" w="1227512">
                <a:moveTo>
                  <a:pt x="0" y="0"/>
                </a:moveTo>
                <a:lnTo>
                  <a:pt x="1227512" y="0"/>
                </a:lnTo>
                <a:lnTo>
                  <a:pt x="1227512" y="2283612"/>
                </a:lnTo>
                <a:lnTo>
                  <a:pt x="0" y="22836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482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746396" y="3673321"/>
            <a:ext cx="5589345" cy="3549234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333570">
            <a:off x="14288346" y="6856741"/>
            <a:ext cx="1450182" cy="1911278"/>
          </a:xfrm>
          <a:custGeom>
            <a:avLst/>
            <a:gdLst/>
            <a:ahLst/>
            <a:cxnLst/>
            <a:rect r="r" b="b" t="t" l="l"/>
            <a:pathLst>
              <a:path h="1911278" w="1450182">
                <a:moveTo>
                  <a:pt x="0" y="0"/>
                </a:moveTo>
                <a:lnTo>
                  <a:pt x="1450182" y="0"/>
                </a:lnTo>
                <a:lnTo>
                  <a:pt x="1450182" y="1911278"/>
                </a:lnTo>
                <a:lnTo>
                  <a:pt x="0" y="1911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4283" y="3929562"/>
            <a:ext cx="7069001" cy="444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9"/>
              </a:lnSpc>
              <a:spcBef>
                <a:spcPct val="0"/>
              </a:spcBef>
            </a:pPr>
            <a:r>
              <a:rPr lang="en-US" sz="3613">
                <a:solidFill>
                  <a:srgbClr val="000000"/>
                </a:solidFill>
                <a:latin typeface="League Spartan"/>
              </a:rPr>
              <a:t>Key Features:</a:t>
            </a:r>
          </a:p>
          <a:p>
            <a:pPr algn="l" marL="657064" indent="-328532" lvl="1">
              <a:lnSpc>
                <a:spcPts val="4260"/>
              </a:lnSpc>
              <a:spcBef>
                <a:spcPct val="0"/>
              </a:spcBef>
              <a:buFont typeface="Arial"/>
              <a:buChar char="•"/>
            </a:pPr>
            <a:r>
              <a:rPr lang="en-US" sz="3043">
                <a:solidFill>
                  <a:srgbClr val="000000"/>
                </a:solidFill>
                <a:latin typeface="Times New Roman"/>
              </a:rPr>
              <a:t>Transaction history and Notification</a:t>
            </a:r>
          </a:p>
          <a:p>
            <a:pPr algn="l" marL="657064" indent="-328532" lvl="1">
              <a:lnSpc>
                <a:spcPts val="4260"/>
              </a:lnSpc>
              <a:spcBef>
                <a:spcPct val="0"/>
              </a:spcBef>
              <a:buFont typeface="Arial"/>
              <a:buChar char="•"/>
            </a:pPr>
            <a:r>
              <a:rPr lang="en-US" sz="3043">
                <a:solidFill>
                  <a:srgbClr val="000000"/>
                </a:solidFill>
                <a:latin typeface="Times New Roman"/>
              </a:rPr>
              <a:t>Integration with Services</a:t>
            </a:r>
          </a:p>
          <a:p>
            <a:pPr algn="l" marL="657064" indent="-328532" lvl="1">
              <a:lnSpc>
                <a:spcPts val="4260"/>
              </a:lnSpc>
              <a:spcBef>
                <a:spcPct val="0"/>
              </a:spcBef>
              <a:buFont typeface="Arial"/>
              <a:buChar char="•"/>
            </a:pPr>
            <a:r>
              <a:rPr lang="en-US" sz="3043">
                <a:solidFill>
                  <a:srgbClr val="000000"/>
                </a:solidFill>
                <a:latin typeface="Times New Roman"/>
              </a:rPr>
              <a:t>Convenient Payment Storage</a:t>
            </a:r>
          </a:p>
          <a:p>
            <a:pPr algn="l" marL="657064" indent="-328532" lvl="1">
              <a:lnSpc>
                <a:spcPts val="4260"/>
              </a:lnSpc>
              <a:spcBef>
                <a:spcPct val="0"/>
              </a:spcBef>
              <a:buFont typeface="Arial"/>
              <a:buChar char="•"/>
            </a:pPr>
            <a:r>
              <a:rPr lang="en-US" sz="3043">
                <a:solidFill>
                  <a:srgbClr val="000000"/>
                </a:solidFill>
                <a:latin typeface="Times New Roman"/>
              </a:rPr>
              <a:t>Fast Transactions</a:t>
            </a:r>
          </a:p>
          <a:p>
            <a:pPr algn="l" marL="657064" indent="-328532" lvl="1">
              <a:lnSpc>
                <a:spcPts val="4260"/>
              </a:lnSpc>
              <a:spcBef>
                <a:spcPct val="0"/>
              </a:spcBef>
              <a:buFont typeface="Arial"/>
              <a:buChar char="•"/>
            </a:pPr>
            <a:r>
              <a:rPr lang="en-US" sz="3043">
                <a:solidFill>
                  <a:srgbClr val="000000"/>
                </a:solidFill>
                <a:latin typeface="Times New Roman"/>
              </a:rPr>
              <a:t>Enhanced Security</a:t>
            </a:r>
          </a:p>
          <a:p>
            <a:pPr algn="l" marL="657064" indent="-328532" lvl="1">
              <a:lnSpc>
                <a:spcPts val="4260"/>
              </a:lnSpc>
              <a:spcBef>
                <a:spcPct val="0"/>
              </a:spcBef>
              <a:buFont typeface="Arial"/>
              <a:buChar char="•"/>
            </a:pPr>
            <a:r>
              <a:rPr lang="en-US" sz="3043">
                <a:solidFill>
                  <a:srgbClr val="000000"/>
                </a:solidFill>
                <a:latin typeface="Times New Roman"/>
              </a:rPr>
              <a:t>Reward and Discounts</a:t>
            </a:r>
          </a:p>
          <a:p>
            <a:pPr algn="l">
              <a:lnSpc>
                <a:spcPts val="50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36481" y="235298"/>
            <a:ext cx="17490695" cy="83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  <a:spcBef>
                <a:spcPct val="0"/>
              </a:spcBef>
            </a:pPr>
            <a:r>
              <a:rPr lang="en-US" sz="4877">
                <a:solidFill>
                  <a:srgbClr val="000000"/>
                </a:solidFill>
                <a:latin typeface="League Spartan"/>
              </a:rPr>
              <a:t>What are Digital Wallets?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4283" y="1486251"/>
            <a:ext cx="16230600" cy="165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45"/>
              </a:lnSpc>
              <a:spcBef>
                <a:spcPct val="0"/>
              </a:spcBef>
            </a:pPr>
            <a:r>
              <a:rPr lang="en-US" sz="3032">
                <a:solidFill>
                  <a:srgbClr val="000000"/>
                </a:solidFill>
                <a:latin typeface="Times New Roman"/>
              </a:rPr>
              <a:t>Digital wallets, also known as e-wallets, are virtual platforms that allow users to store payment information securely and conduct transactions digitally without the need for physical cash or cards.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27952" y="1110220"/>
            <a:ext cx="8665896" cy="4554254"/>
          </a:xfrm>
          <a:custGeom>
            <a:avLst/>
            <a:gdLst/>
            <a:ahLst/>
            <a:cxnLst/>
            <a:rect r="r" b="b" t="t" l="l"/>
            <a:pathLst>
              <a:path h="4554254" w="8665896">
                <a:moveTo>
                  <a:pt x="0" y="0"/>
                </a:moveTo>
                <a:lnTo>
                  <a:pt x="8665896" y="0"/>
                </a:lnTo>
                <a:lnTo>
                  <a:pt x="8665896" y="4554254"/>
                </a:lnTo>
                <a:lnTo>
                  <a:pt x="0" y="4554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7952" y="5818698"/>
            <a:ext cx="8360048" cy="4468302"/>
          </a:xfrm>
          <a:custGeom>
            <a:avLst/>
            <a:gdLst/>
            <a:ahLst/>
            <a:cxnLst/>
            <a:rect r="r" b="b" t="t" l="l"/>
            <a:pathLst>
              <a:path h="4468302" w="8360048">
                <a:moveTo>
                  <a:pt x="0" y="0"/>
                </a:moveTo>
                <a:lnTo>
                  <a:pt x="8360048" y="0"/>
                </a:lnTo>
                <a:lnTo>
                  <a:pt x="8360048" y="4468302"/>
                </a:lnTo>
                <a:lnTo>
                  <a:pt x="0" y="4468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7724" y="1709616"/>
            <a:ext cx="2844235" cy="2523612"/>
          </a:xfrm>
          <a:custGeom>
            <a:avLst/>
            <a:gdLst/>
            <a:ahLst/>
            <a:cxnLst/>
            <a:rect r="r" b="b" t="t" l="l"/>
            <a:pathLst>
              <a:path h="2523612" w="2844235">
                <a:moveTo>
                  <a:pt x="0" y="0"/>
                </a:moveTo>
                <a:lnTo>
                  <a:pt x="2844235" y="0"/>
                </a:lnTo>
                <a:lnTo>
                  <a:pt x="2844235" y="2523612"/>
                </a:lnTo>
                <a:lnTo>
                  <a:pt x="0" y="2523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241000"/>
            <a:ext cx="3425285" cy="2453750"/>
          </a:xfrm>
          <a:custGeom>
            <a:avLst/>
            <a:gdLst/>
            <a:ahLst/>
            <a:cxnLst/>
            <a:rect r="r" b="b" t="t" l="l"/>
            <a:pathLst>
              <a:path h="2453750" w="3425285">
                <a:moveTo>
                  <a:pt x="0" y="0"/>
                </a:moveTo>
                <a:lnTo>
                  <a:pt x="3425285" y="0"/>
                </a:lnTo>
                <a:lnTo>
                  <a:pt x="3425285" y="2453749"/>
                </a:lnTo>
                <a:lnTo>
                  <a:pt x="0" y="2453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7724" y="299146"/>
            <a:ext cx="17490695" cy="72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  <a:spcBef>
                <a:spcPct val="0"/>
              </a:spcBef>
            </a:pPr>
            <a:r>
              <a:rPr lang="en-US" sz="4277">
                <a:solidFill>
                  <a:srgbClr val="000000"/>
                </a:solidFill>
                <a:latin typeface="League Spartan"/>
              </a:rPr>
              <a:t>The Rise of Cashless Transactions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01169" y="2345947"/>
            <a:ext cx="642023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Times New Roman"/>
              </a:rPr>
              <a:t>COVID -19 in 2020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1169" y="5674696"/>
            <a:ext cx="5819270" cy="179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2"/>
              </a:lnSpc>
            </a:pPr>
            <a:r>
              <a:rPr lang="en-US" sz="4887">
                <a:solidFill>
                  <a:srgbClr val="000000"/>
                </a:solidFill>
                <a:latin typeface="Times New Roman"/>
              </a:rPr>
              <a:t> Online shopping and </a:t>
            </a:r>
          </a:p>
          <a:p>
            <a:pPr algn="ctr">
              <a:lnSpc>
                <a:spcPts val="6842"/>
              </a:lnSpc>
              <a:spcBef>
                <a:spcPct val="0"/>
              </a:spcBef>
            </a:pPr>
            <a:r>
              <a:rPr lang="en-US" sz="4887">
                <a:solidFill>
                  <a:srgbClr val="000000"/>
                </a:solidFill>
                <a:latin typeface="Times New Roman"/>
              </a:rPr>
              <a:t>banking services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03144" y="2336734"/>
            <a:ext cx="3928780" cy="41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7"/>
              </a:lnSpc>
            </a:pPr>
            <a:r>
              <a:rPr lang="en-US" sz="1219">
                <a:solidFill>
                  <a:srgbClr val="000000"/>
                </a:solidFill>
                <a:latin typeface="Canva Sans"/>
              </a:rPr>
              <a:t>indias payment landscape has climbed to an average</a:t>
            </a:r>
          </a:p>
          <a:p>
            <a:pPr algn="ctr">
              <a:lnSpc>
                <a:spcPts val="1707"/>
              </a:lnSpc>
            </a:pPr>
            <a:r>
              <a:rPr lang="en-US" sz="1219">
                <a:solidFill>
                  <a:srgbClr val="000000"/>
                </a:solidFill>
                <a:latin typeface="Canva Sans"/>
              </a:rPr>
              <a:t>annuLal rate of around 50%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0789" y="1290718"/>
            <a:ext cx="2955541" cy="2451676"/>
          </a:xfrm>
          <a:custGeom>
            <a:avLst/>
            <a:gdLst/>
            <a:ahLst/>
            <a:cxnLst/>
            <a:rect r="r" b="b" t="t" l="l"/>
            <a:pathLst>
              <a:path h="2451676" w="2955541">
                <a:moveTo>
                  <a:pt x="0" y="0"/>
                </a:moveTo>
                <a:lnTo>
                  <a:pt x="2955541" y="0"/>
                </a:lnTo>
                <a:lnTo>
                  <a:pt x="2955541" y="2451676"/>
                </a:lnTo>
                <a:lnTo>
                  <a:pt x="0" y="24516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0789" y="4406379"/>
            <a:ext cx="3288968" cy="1850044"/>
          </a:xfrm>
          <a:custGeom>
            <a:avLst/>
            <a:gdLst/>
            <a:ahLst/>
            <a:cxnLst/>
            <a:rect r="r" b="b" t="t" l="l"/>
            <a:pathLst>
              <a:path h="1850044" w="3288968">
                <a:moveTo>
                  <a:pt x="0" y="0"/>
                </a:moveTo>
                <a:lnTo>
                  <a:pt x="3288968" y="0"/>
                </a:lnTo>
                <a:lnTo>
                  <a:pt x="3288968" y="1850045"/>
                </a:lnTo>
                <a:lnTo>
                  <a:pt x="0" y="1850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777" r="0" b="-137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6309" y="7485149"/>
            <a:ext cx="4351784" cy="1883135"/>
          </a:xfrm>
          <a:custGeom>
            <a:avLst/>
            <a:gdLst/>
            <a:ahLst/>
            <a:cxnLst/>
            <a:rect r="r" b="b" t="t" l="l"/>
            <a:pathLst>
              <a:path h="1883135" w="4351784">
                <a:moveTo>
                  <a:pt x="0" y="0"/>
                </a:moveTo>
                <a:lnTo>
                  <a:pt x="4351784" y="0"/>
                </a:lnTo>
                <a:lnTo>
                  <a:pt x="4351784" y="1883135"/>
                </a:lnTo>
                <a:lnTo>
                  <a:pt x="0" y="1883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90878" y="1415499"/>
            <a:ext cx="1840363" cy="2326895"/>
          </a:xfrm>
          <a:custGeom>
            <a:avLst/>
            <a:gdLst/>
            <a:ahLst/>
            <a:cxnLst/>
            <a:rect r="r" b="b" t="t" l="l"/>
            <a:pathLst>
              <a:path h="2326895" w="1840363">
                <a:moveTo>
                  <a:pt x="0" y="0"/>
                </a:moveTo>
                <a:lnTo>
                  <a:pt x="1840363" y="0"/>
                </a:lnTo>
                <a:lnTo>
                  <a:pt x="1840363" y="2326895"/>
                </a:lnTo>
                <a:lnTo>
                  <a:pt x="0" y="2326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35729" y="3847982"/>
            <a:ext cx="3881106" cy="3168394"/>
          </a:xfrm>
          <a:custGeom>
            <a:avLst/>
            <a:gdLst/>
            <a:ahLst/>
            <a:cxnLst/>
            <a:rect r="r" b="b" t="t" l="l"/>
            <a:pathLst>
              <a:path h="3168394" w="3881106">
                <a:moveTo>
                  <a:pt x="0" y="0"/>
                </a:moveTo>
                <a:lnTo>
                  <a:pt x="3881107" y="0"/>
                </a:lnTo>
                <a:lnTo>
                  <a:pt x="3881107" y="3168394"/>
                </a:lnTo>
                <a:lnTo>
                  <a:pt x="0" y="3168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93270" y="7016376"/>
            <a:ext cx="2976480" cy="2980206"/>
          </a:xfrm>
          <a:custGeom>
            <a:avLst/>
            <a:gdLst/>
            <a:ahLst/>
            <a:cxnLst/>
            <a:rect r="r" b="b" t="t" l="l"/>
            <a:pathLst>
              <a:path h="2980206" w="2976480">
                <a:moveTo>
                  <a:pt x="0" y="0"/>
                </a:moveTo>
                <a:lnTo>
                  <a:pt x="2976480" y="0"/>
                </a:lnTo>
                <a:lnTo>
                  <a:pt x="2976480" y="2980205"/>
                </a:lnTo>
                <a:lnTo>
                  <a:pt x="0" y="29802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6481" y="244823"/>
            <a:ext cx="17490695" cy="72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  <a:spcBef>
                <a:spcPct val="0"/>
              </a:spcBef>
            </a:pPr>
            <a:r>
              <a:rPr lang="en-US" sz="4277">
                <a:solidFill>
                  <a:srgbClr val="000000"/>
                </a:solidFill>
                <a:latin typeface="League Spartan"/>
              </a:rPr>
              <a:t>Incentivizing Spending:  Types of Rewards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49880" y="1697608"/>
            <a:ext cx="2297410" cy="147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2"/>
              </a:lnSpc>
              <a:spcBef>
                <a:spcPct val="0"/>
              </a:spcBef>
            </a:pPr>
            <a:r>
              <a:rPr lang="en-US" sz="4015">
                <a:solidFill>
                  <a:srgbClr val="000000"/>
                </a:solidFill>
                <a:latin typeface="Times New Roman Semi-Bold"/>
              </a:rPr>
              <a:t>Cashback</a:t>
            </a:r>
          </a:p>
          <a:p>
            <a:pPr algn="l">
              <a:lnSpc>
                <a:spcPts val="5622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290466" y="2266424"/>
            <a:ext cx="1355923" cy="7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sz="4019">
                <a:solidFill>
                  <a:srgbClr val="000000"/>
                </a:solidFill>
                <a:latin typeface="Times New Roman Bold"/>
              </a:rPr>
              <a:t>Points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90466" y="7908943"/>
            <a:ext cx="2358430" cy="7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sz="4019">
                <a:solidFill>
                  <a:srgbClr val="000000"/>
                </a:solidFill>
                <a:latin typeface="Times New Roman Semi-Bold"/>
              </a:rPr>
              <a:t>Discounts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79807" y="5169477"/>
            <a:ext cx="3547368" cy="7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sz="4019">
                <a:solidFill>
                  <a:srgbClr val="000000"/>
                </a:solidFill>
                <a:latin typeface="Times New Roman Semi-Bold"/>
              </a:rPr>
              <a:t>Referral Bonus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48216" y="4369307"/>
            <a:ext cx="2700814" cy="77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  <a:spcBef>
                <a:spcPct val="0"/>
              </a:spcBef>
            </a:pPr>
            <a:r>
              <a:rPr lang="en-US" sz="4019">
                <a:solidFill>
                  <a:srgbClr val="000000"/>
                </a:solidFill>
                <a:latin typeface="Times New Roman Semi-Bold"/>
              </a:rPr>
              <a:t>Cash Prizes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88093" y="7794804"/>
            <a:ext cx="3918545" cy="148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7"/>
              </a:lnSpc>
            </a:pPr>
            <a:r>
              <a:rPr lang="en-US" sz="4019">
                <a:solidFill>
                  <a:srgbClr val="000000"/>
                </a:solidFill>
                <a:latin typeface="Times New Roman Semi-Bold"/>
              </a:rPr>
              <a:t>Exclusive Offers</a:t>
            </a:r>
            <a:r>
              <a:rPr lang="en-US" sz="4019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algn="ctr">
              <a:lnSpc>
                <a:spcPts val="56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57660" y="0"/>
            <a:ext cx="4201640" cy="2331233"/>
          </a:xfrm>
          <a:custGeom>
            <a:avLst/>
            <a:gdLst/>
            <a:ahLst/>
            <a:cxnLst/>
            <a:rect r="r" b="b" t="t" l="l"/>
            <a:pathLst>
              <a:path h="2331233" w="4201640">
                <a:moveTo>
                  <a:pt x="0" y="0"/>
                </a:moveTo>
                <a:lnTo>
                  <a:pt x="4201640" y="0"/>
                </a:lnTo>
                <a:lnTo>
                  <a:pt x="4201640" y="2331233"/>
                </a:lnTo>
                <a:lnTo>
                  <a:pt x="0" y="2331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8653" y="322357"/>
            <a:ext cx="17490695" cy="223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sz="4277">
                <a:solidFill>
                  <a:srgbClr val="000000"/>
                </a:solidFill>
                <a:latin typeface="League Spartan"/>
              </a:rPr>
              <a:t>Incentivizing Spending: </a:t>
            </a:r>
          </a:p>
          <a:p>
            <a:pPr algn="l">
              <a:lnSpc>
                <a:spcPts val="5988"/>
              </a:lnSpc>
            </a:pPr>
            <a:r>
              <a:rPr lang="en-US" sz="4277">
                <a:solidFill>
                  <a:srgbClr val="000000"/>
                </a:solidFill>
                <a:latin typeface="League Spartan"/>
              </a:rPr>
              <a:t>How Rewards Drive Consumer Choices</a:t>
            </a:r>
          </a:p>
          <a:p>
            <a:pPr algn="l">
              <a:lnSpc>
                <a:spcPts val="5988"/>
              </a:lnSpc>
              <a:spcBef>
                <a:spcPct val="0"/>
              </a:spcBef>
            </a:pPr>
            <a:r>
              <a:rPr lang="en-US" sz="4277">
                <a:solidFill>
                  <a:srgbClr val="000000"/>
                </a:solidFill>
                <a:latin typeface="League Spartan"/>
              </a:rPr>
              <a:t>   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397743"/>
            <a:ext cx="17027905" cy="1647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</a:p>
          <a:p>
            <a:pPr algn="ctr">
              <a:lnSpc>
                <a:spcPts val="4227"/>
              </a:lnSpc>
            </a:pPr>
            <a:r>
              <a:rPr lang="en-US" sz="3019">
                <a:solidFill>
                  <a:srgbClr val="000000"/>
                </a:solidFill>
                <a:latin typeface="Times New Roman Bold"/>
              </a:rPr>
              <a:t>1</a:t>
            </a:r>
            <a:r>
              <a:rPr lang="en-US" sz="3019">
                <a:solidFill>
                  <a:srgbClr val="000000"/>
                </a:solidFill>
                <a:latin typeface="Times New Roman"/>
              </a:rPr>
              <a:t>.</a:t>
            </a:r>
            <a:r>
              <a:rPr lang="en-US" sz="3019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3019">
                <a:solidFill>
                  <a:srgbClr val="000000"/>
                </a:solidFill>
                <a:latin typeface="Times New Roman Semi-Bold"/>
              </a:rPr>
              <a:t>ncentivizing Repeat Purchases</a:t>
            </a:r>
            <a:r>
              <a:rPr lang="en-US" sz="3019">
                <a:solidFill>
                  <a:srgbClr val="000000"/>
                </a:solidFill>
                <a:latin typeface="Times New Roman"/>
              </a:rPr>
              <a:t>: Rewards encourage consumers to make repeat purchases to earn more rewards points, cashback, or other incentives.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1224" y="4202541"/>
            <a:ext cx="14857512" cy="58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imes New Roman Semi-Bold"/>
              </a:rPr>
              <a:t>2. Creating Value Perception</a:t>
            </a:r>
            <a:r>
              <a:rPr lang="en-US" sz="3019">
                <a:solidFill>
                  <a:srgbClr val="000000"/>
                </a:solidFill>
                <a:latin typeface="Times New Roman"/>
              </a:rPr>
              <a:t>: Rewards create a perception of added value for consumers.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019675"/>
            <a:ext cx="16966461" cy="111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imes New Roman Semi-Bold"/>
              </a:rPr>
              <a:t>3.Building Emotional Connection</a:t>
            </a:r>
            <a:r>
              <a:rPr lang="en-US" sz="3019">
                <a:solidFill>
                  <a:srgbClr val="000000"/>
                </a:solidFill>
                <a:latin typeface="Times New Roman"/>
              </a:rPr>
              <a:t>: Rewards programs can foster an emotional connection between consumers and brands.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6250687"/>
            <a:ext cx="17027905" cy="111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imes New Roman Semi-Bold"/>
              </a:rPr>
              <a:t>4.Differentiation and Competitive Advantage</a:t>
            </a:r>
            <a:r>
              <a:rPr lang="en-US" sz="3019">
                <a:solidFill>
                  <a:srgbClr val="000000"/>
                </a:solidFill>
                <a:latin typeface="Times New Roman"/>
              </a:rPr>
              <a:t>: Rewards programs can differentiate a brand from its competitors and serve as a competitive advantage.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7481700"/>
            <a:ext cx="17763766" cy="1113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imes New Roman Semi-Bold"/>
              </a:rPr>
              <a:t>5.Word-of-Mouth Marketing</a:t>
            </a:r>
            <a:r>
              <a:rPr lang="en-US" sz="3019">
                <a:solidFill>
                  <a:srgbClr val="000000"/>
                </a:solidFill>
                <a:latin typeface="Times New Roman"/>
              </a:rPr>
              <a:t>: Satisfied customers who benefit from rewards programs are likely to share their positive experiences with friends and family, effectively serving as brand ambassadors.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481" y="1332847"/>
            <a:ext cx="9272036" cy="4159469"/>
          </a:xfrm>
          <a:custGeom>
            <a:avLst/>
            <a:gdLst/>
            <a:ahLst/>
            <a:cxnLst/>
            <a:rect r="r" b="b" t="t" l="l"/>
            <a:pathLst>
              <a:path h="4159469" w="9272036">
                <a:moveTo>
                  <a:pt x="0" y="0"/>
                </a:moveTo>
                <a:lnTo>
                  <a:pt x="9272035" y="0"/>
                </a:lnTo>
                <a:lnTo>
                  <a:pt x="9272035" y="4159469"/>
                </a:lnTo>
                <a:lnTo>
                  <a:pt x="0" y="4159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73495" y="5854266"/>
            <a:ext cx="8485805" cy="3914973"/>
          </a:xfrm>
          <a:custGeom>
            <a:avLst/>
            <a:gdLst/>
            <a:ahLst/>
            <a:cxnLst/>
            <a:rect r="r" b="b" t="t" l="l"/>
            <a:pathLst>
              <a:path h="3914973" w="8485805">
                <a:moveTo>
                  <a:pt x="0" y="0"/>
                </a:moveTo>
                <a:lnTo>
                  <a:pt x="8485805" y="0"/>
                </a:lnTo>
                <a:lnTo>
                  <a:pt x="8485805" y="3914973"/>
                </a:lnTo>
                <a:lnTo>
                  <a:pt x="0" y="3914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20625" y="974377"/>
            <a:ext cx="6467357" cy="4395000"/>
          </a:xfrm>
          <a:custGeom>
            <a:avLst/>
            <a:gdLst/>
            <a:ahLst/>
            <a:cxnLst/>
            <a:rect r="r" b="b" t="t" l="l"/>
            <a:pathLst>
              <a:path h="4395000" w="6467357">
                <a:moveTo>
                  <a:pt x="0" y="0"/>
                </a:moveTo>
                <a:lnTo>
                  <a:pt x="6467357" y="0"/>
                </a:lnTo>
                <a:lnTo>
                  <a:pt x="6467357" y="4395000"/>
                </a:lnTo>
                <a:lnTo>
                  <a:pt x="0" y="4395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0527" y="5814047"/>
            <a:ext cx="6028518" cy="3995410"/>
          </a:xfrm>
          <a:custGeom>
            <a:avLst/>
            <a:gdLst/>
            <a:ahLst/>
            <a:cxnLst/>
            <a:rect r="r" b="b" t="t" l="l"/>
            <a:pathLst>
              <a:path h="3995410" w="6028518">
                <a:moveTo>
                  <a:pt x="0" y="0"/>
                </a:moveTo>
                <a:lnTo>
                  <a:pt x="6028517" y="0"/>
                </a:lnTo>
                <a:lnTo>
                  <a:pt x="6028517" y="3995410"/>
                </a:lnTo>
                <a:lnTo>
                  <a:pt x="0" y="3995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6481" y="244823"/>
            <a:ext cx="17490695" cy="72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  <a:spcBef>
                <a:spcPct val="0"/>
              </a:spcBef>
            </a:pPr>
            <a:r>
              <a:rPr lang="en-US" sz="4277">
                <a:solidFill>
                  <a:srgbClr val="000000"/>
                </a:solidFill>
                <a:latin typeface="League Spartan"/>
              </a:rPr>
              <a:t>Incentivizing Spending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5076" y="6110356"/>
            <a:ext cx="1367248" cy="1287699"/>
          </a:xfrm>
          <a:custGeom>
            <a:avLst/>
            <a:gdLst/>
            <a:ahLst/>
            <a:cxnLst/>
            <a:rect r="r" b="b" t="t" l="l"/>
            <a:pathLst>
              <a:path h="1287699" w="1367248">
                <a:moveTo>
                  <a:pt x="0" y="0"/>
                </a:moveTo>
                <a:lnTo>
                  <a:pt x="1367248" y="0"/>
                </a:lnTo>
                <a:lnTo>
                  <a:pt x="1367248" y="1287699"/>
                </a:lnTo>
                <a:lnTo>
                  <a:pt x="0" y="1287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6481" y="4099460"/>
            <a:ext cx="1370577" cy="1285850"/>
          </a:xfrm>
          <a:custGeom>
            <a:avLst/>
            <a:gdLst/>
            <a:ahLst/>
            <a:cxnLst/>
            <a:rect r="r" b="b" t="t" l="l"/>
            <a:pathLst>
              <a:path h="1285850" w="1370577">
                <a:moveTo>
                  <a:pt x="0" y="0"/>
                </a:moveTo>
                <a:lnTo>
                  <a:pt x="1370577" y="0"/>
                </a:lnTo>
                <a:lnTo>
                  <a:pt x="1370577" y="1285850"/>
                </a:lnTo>
                <a:lnTo>
                  <a:pt x="0" y="1285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5076" y="8221911"/>
            <a:ext cx="1367248" cy="1310072"/>
          </a:xfrm>
          <a:custGeom>
            <a:avLst/>
            <a:gdLst/>
            <a:ahLst/>
            <a:cxnLst/>
            <a:rect r="r" b="b" t="t" l="l"/>
            <a:pathLst>
              <a:path h="1310072" w="1367248">
                <a:moveTo>
                  <a:pt x="0" y="0"/>
                </a:moveTo>
                <a:lnTo>
                  <a:pt x="1367248" y="0"/>
                </a:lnTo>
                <a:lnTo>
                  <a:pt x="1367248" y="1310072"/>
                </a:lnTo>
                <a:lnTo>
                  <a:pt x="0" y="1310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992" y="5938871"/>
            <a:ext cx="7583249" cy="3872990"/>
          </a:xfrm>
          <a:custGeom>
            <a:avLst/>
            <a:gdLst/>
            <a:ahLst/>
            <a:cxnLst/>
            <a:rect r="r" b="b" t="t" l="l"/>
            <a:pathLst>
              <a:path h="3872990" w="7583249">
                <a:moveTo>
                  <a:pt x="0" y="0"/>
                </a:moveTo>
                <a:lnTo>
                  <a:pt x="7583249" y="0"/>
                </a:lnTo>
                <a:lnTo>
                  <a:pt x="7583249" y="3872990"/>
                </a:lnTo>
                <a:lnTo>
                  <a:pt x="0" y="38729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546025" y="5938871"/>
            <a:ext cx="6344038" cy="3872990"/>
          </a:xfrm>
          <a:custGeom>
            <a:avLst/>
            <a:gdLst/>
            <a:ahLst/>
            <a:cxnLst/>
            <a:rect r="r" b="b" t="t" l="l"/>
            <a:pathLst>
              <a:path h="3872990" w="6344038">
                <a:moveTo>
                  <a:pt x="0" y="0"/>
                </a:moveTo>
                <a:lnTo>
                  <a:pt x="6344038" y="0"/>
                </a:lnTo>
                <a:lnTo>
                  <a:pt x="6344038" y="3872990"/>
                </a:lnTo>
                <a:lnTo>
                  <a:pt x="0" y="3872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36481" y="244823"/>
            <a:ext cx="17490695" cy="223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sz="4277">
                <a:solidFill>
                  <a:srgbClr val="000000"/>
                </a:solidFill>
                <a:latin typeface="League Spartan"/>
              </a:rPr>
              <a:t>Comparative Analysis: </a:t>
            </a:r>
          </a:p>
          <a:p>
            <a:pPr algn="l">
              <a:lnSpc>
                <a:spcPts val="5988"/>
              </a:lnSpc>
            </a:pPr>
            <a:r>
              <a:rPr lang="en-US" sz="4277">
                <a:solidFill>
                  <a:srgbClr val="000000"/>
                </a:solidFill>
                <a:latin typeface="League Spartan"/>
              </a:rPr>
              <a:t>Spending via Digital Wallets vs. Cash</a:t>
            </a:r>
          </a:p>
          <a:p>
            <a:pPr algn="l">
              <a:lnSpc>
                <a:spcPts val="5988"/>
              </a:lnSpc>
              <a:spcBef>
                <a:spcPct val="0"/>
              </a:spcBef>
            </a:pPr>
            <a:r>
              <a:rPr lang="en-US" sz="4277">
                <a:solidFill>
                  <a:srgbClr val="000000"/>
                </a:solidFill>
                <a:latin typeface="League Spartan"/>
              </a:rPr>
              <a:t>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6025" y="2422177"/>
            <a:ext cx="6344038" cy="256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000000"/>
                </a:solidFill>
                <a:latin typeface="League Spartan"/>
              </a:rPr>
              <a:t>             DIGITAL WALLETS</a:t>
            </a:r>
          </a:p>
          <a:p>
            <a:pPr algn="l">
              <a:lnSpc>
                <a:spcPts val="3814"/>
              </a:lnSpc>
            </a:pPr>
          </a:p>
          <a:p>
            <a:pPr algn="l" marL="588251" indent="-294125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Times New Roman"/>
              </a:rPr>
              <a:t>Transaction Speed and Convenience</a:t>
            </a:r>
          </a:p>
          <a:p>
            <a:pPr algn="l" marL="588251" indent="-294125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Times New Roman"/>
              </a:rPr>
              <a:t>Increased Frequency of Transactions</a:t>
            </a:r>
          </a:p>
          <a:p>
            <a:pPr algn="l" marL="588251" indent="-294125" lvl="1">
              <a:lnSpc>
                <a:spcPts val="3814"/>
              </a:lnSpc>
              <a:buFont typeface="Arial"/>
              <a:buChar char="•"/>
            </a:pPr>
            <a:r>
              <a:rPr lang="en-US" sz="2724">
                <a:solidFill>
                  <a:srgbClr val="000000"/>
                </a:solidFill>
                <a:latin typeface="Times New Roman"/>
              </a:rPr>
              <a:t>Preference for Rewards and Incentives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2700" y="2422177"/>
            <a:ext cx="8115300" cy="2556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9"/>
              </a:lnSpc>
            </a:pPr>
            <a:r>
              <a:rPr lang="en-US" sz="2764">
                <a:solidFill>
                  <a:srgbClr val="000000"/>
                </a:solidFill>
                <a:latin typeface="League Spartan"/>
              </a:rPr>
              <a:t>                      CASH</a:t>
            </a:r>
          </a:p>
          <a:p>
            <a:pPr algn="l">
              <a:lnSpc>
                <a:spcPts val="3869"/>
              </a:lnSpc>
            </a:pPr>
          </a:p>
          <a:p>
            <a:pPr algn="l" marL="596764" indent="-298382" lvl="1">
              <a:lnSpc>
                <a:spcPts val="3869"/>
              </a:lnSpc>
              <a:buFont typeface="Arial"/>
              <a:buChar char="•"/>
            </a:pPr>
            <a:r>
              <a:rPr lang="en-US" sz="2764">
                <a:solidFill>
                  <a:srgbClr val="000000"/>
                </a:solidFill>
                <a:latin typeface="Times New Roman"/>
              </a:rPr>
              <a:t>More Conscious Spending</a:t>
            </a:r>
          </a:p>
          <a:p>
            <a:pPr algn="l" marL="596764" indent="-298382" lvl="1">
              <a:lnSpc>
                <a:spcPts val="3869"/>
              </a:lnSpc>
              <a:buFont typeface="Arial"/>
              <a:buChar char="•"/>
            </a:pPr>
            <a:r>
              <a:rPr lang="en-US" sz="2764">
                <a:solidFill>
                  <a:srgbClr val="000000"/>
                </a:solidFill>
                <a:latin typeface="Times New Roman"/>
              </a:rPr>
              <a:t>Budgeting and Financial Awareness</a:t>
            </a:r>
          </a:p>
          <a:p>
            <a:pPr algn="l" marL="596764" indent="-298382" lvl="1">
              <a:lnSpc>
                <a:spcPts val="3869"/>
              </a:lnSpc>
              <a:buFont typeface="Arial"/>
              <a:buChar char="•"/>
            </a:pPr>
            <a:r>
              <a:rPr lang="en-US" sz="2764">
                <a:solidFill>
                  <a:srgbClr val="000000"/>
                </a:solidFill>
                <a:latin typeface="Times New Roman"/>
              </a:rPr>
              <a:t>Limited Access to Rewards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32266" y="2479327"/>
            <a:ext cx="979006" cy="1246420"/>
          </a:xfrm>
          <a:custGeom>
            <a:avLst/>
            <a:gdLst/>
            <a:ahLst/>
            <a:cxnLst/>
            <a:rect r="r" b="b" t="t" l="l"/>
            <a:pathLst>
              <a:path h="1246420" w="979006">
                <a:moveTo>
                  <a:pt x="0" y="0"/>
                </a:moveTo>
                <a:lnTo>
                  <a:pt x="979006" y="0"/>
                </a:lnTo>
                <a:lnTo>
                  <a:pt x="979006" y="1246420"/>
                </a:lnTo>
                <a:lnTo>
                  <a:pt x="0" y="12464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18" y="8294418"/>
            <a:ext cx="1533115" cy="883631"/>
          </a:xfrm>
          <a:custGeom>
            <a:avLst/>
            <a:gdLst/>
            <a:ahLst/>
            <a:cxnLst/>
            <a:rect r="r" b="b" t="t" l="l"/>
            <a:pathLst>
              <a:path h="883631" w="1533115">
                <a:moveTo>
                  <a:pt x="0" y="0"/>
                </a:moveTo>
                <a:lnTo>
                  <a:pt x="1533115" y="0"/>
                </a:lnTo>
                <a:lnTo>
                  <a:pt x="1533115" y="883631"/>
                </a:lnTo>
                <a:lnTo>
                  <a:pt x="0" y="883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91944" y="6278559"/>
            <a:ext cx="6613347" cy="3263702"/>
          </a:xfrm>
          <a:custGeom>
            <a:avLst/>
            <a:gdLst/>
            <a:ahLst/>
            <a:cxnLst/>
            <a:rect r="r" b="b" t="t" l="l"/>
            <a:pathLst>
              <a:path h="3263702" w="6613347">
                <a:moveTo>
                  <a:pt x="0" y="0"/>
                </a:moveTo>
                <a:lnTo>
                  <a:pt x="6613348" y="0"/>
                </a:lnTo>
                <a:lnTo>
                  <a:pt x="6613348" y="3263702"/>
                </a:lnTo>
                <a:lnTo>
                  <a:pt x="0" y="3263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0" r="0" b="-76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07553" y="6278559"/>
            <a:ext cx="7132384" cy="3263702"/>
          </a:xfrm>
          <a:custGeom>
            <a:avLst/>
            <a:gdLst/>
            <a:ahLst/>
            <a:cxnLst/>
            <a:rect r="r" b="b" t="t" l="l"/>
            <a:pathLst>
              <a:path h="3263702" w="7132384">
                <a:moveTo>
                  <a:pt x="0" y="0"/>
                </a:moveTo>
                <a:lnTo>
                  <a:pt x="7132384" y="0"/>
                </a:lnTo>
                <a:lnTo>
                  <a:pt x="7132384" y="3263702"/>
                </a:lnTo>
                <a:lnTo>
                  <a:pt x="0" y="3263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0931" y="2482580"/>
            <a:ext cx="1179511" cy="1501692"/>
          </a:xfrm>
          <a:custGeom>
            <a:avLst/>
            <a:gdLst/>
            <a:ahLst/>
            <a:cxnLst/>
            <a:rect r="r" b="b" t="t" l="l"/>
            <a:pathLst>
              <a:path h="1501692" w="1179511">
                <a:moveTo>
                  <a:pt x="0" y="0"/>
                </a:moveTo>
                <a:lnTo>
                  <a:pt x="1179510" y="0"/>
                </a:lnTo>
                <a:lnTo>
                  <a:pt x="1179510" y="1501691"/>
                </a:lnTo>
                <a:lnTo>
                  <a:pt x="0" y="15016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931" y="4354755"/>
            <a:ext cx="1314672" cy="1396730"/>
          </a:xfrm>
          <a:custGeom>
            <a:avLst/>
            <a:gdLst/>
            <a:ahLst/>
            <a:cxnLst/>
            <a:rect r="r" b="b" t="t" l="l"/>
            <a:pathLst>
              <a:path h="1396730" w="1314672">
                <a:moveTo>
                  <a:pt x="0" y="0"/>
                </a:moveTo>
                <a:lnTo>
                  <a:pt x="1314671" y="0"/>
                </a:lnTo>
                <a:lnTo>
                  <a:pt x="1314671" y="1396730"/>
                </a:lnTo>
                <a:lnTo>
                  <a:pt x="0" y="13967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97218" y="0"/>
            <a:ext cx="7390782" cy="3855525"/>
          </a:xfrm>
          <a:custGeom>
            <a:avLst/>
            <a:gdLst/>
            <a:ahLst/>
            <a:cxnLst/>
            <a:rect r="r" b="b" t="t" l="l"/>
            <a:pathLst>
              <a:path h="3855525" w="7390782">
                <a:moveTo>
                  <a:pt x="0" y="0"/>
                </a:moveTo>
                <a:lnTo>
                  <a:pt x="7390782" y="0"/>
                </a:lnTo>
                <a:lnTo>
                  <a:pt x="7390782" y="3855525"/>
                </a:lnTo>
                <a:lnTo>
                  <a:pt x="0" y="3855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931" y="6437516"/>
            <a:ext cx="1561161" cy="1170871"/>
          </a:xfrm>
          <a:custGeom>
            <a:avLst/>
            <a:gdLst/>
            <a:ahLst/>
            <a:cxnLst/>
            <a:rect r="r" b="b" t="t" l="l"/>
            <a:pathLst>
              <a:path h="1170871" w="1561161">
                <a:moveTo>
                  <a:pt x="0" y="0"/>
                </a:moveTo>
                <a:lnTo>
                  <a:pt x="1561161" y="0"/>
                </a:lnTo>
                <a:lnTo>
                  <a:pt x="1561161" y="1170871"/>
                </a:lnTo>
                <a:lnTo>
                  <a:pt x="0" y="11708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24832" y="2415905"/>
            <a:ext cx="10934677" cy="3803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8933" indent="-369466" lvl="1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000000"/>
                </a:solidFill>
                <a:latin typeface="League Spartan"/>
              </a:rPr>
              <a:t>Data Privacy</a:t>
            </a:r>
          </a:p>
          <a:p>
            <a:pPr algn="l" marL="738933" indent="-369466" lvl="1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000000"/>
                </a:solidFill>
                <a:latin typeface="League Spartan"/>
              </a:rPr>
              <a:t>Cybersecurity frauds</a:t>
            </a:r>
          </a:p>
          <a:p>
            <a:pPr algn="l" marL="738933" indent="-369466" lvl="1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000000"/>
                </a:solidFill>
                <a:latin typeface="League Spartan"/>
              </a:rPr>
              <a:t>Potential Overspending</a:t>
            </a:r>
          </a:p>
          <a:p>
            <a:pPr algn="l" marL="738933" indent="-369466" lvl="1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000000"/>
                </a:solidFill>
                <a:latin typeface="League Spartan"/>
              </a:rPr>
              <a:t>No </a:t>
            </a:r>
            <a:r>
              <a:rPr lang="en-US" sz="3422">
                <a:solidFill>
                  <a:srgbClr val="000000"/>
                </a:solidFill>
                <a:latin typeface="League Spartan"/>
              </a:rPr>
              <a:t>Savings and Investment</a:t>
            </a:r>
          </a:p>
          <a:p>
            <a:pPr algn="l" marL="738933" indent="-369466" lvl="1">
              <a:lnSpc>
                <a:spcPts val="4791"/>
              </a:lnSpc>
              <a:buFont typeface="Arial"/>
              <a:buChar char="•"/>
            </a:pPr>
            <a:r>
              <a:rPr lang="en-US" sz="3422">
                <a:solidFill>
                  <a:srgbClr val="000000"/>
                </a:solidFill>
                <a:latin typeface="League Spartan"/>
              </a:rPr>
              <a:t>Technological barriers</a:t>
            </a:r>
          </a:p>
          <a:p>
            <a:pPr algn="l">
              <a:lnSpc>
                <a:spcPts val="479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36481" y="244823"/>
            <a:ext cx="17490695" cy="148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8"/>
              </a:lnSpc>
            </a:pPr>
            <a:r>
              <a:rPr lang="en-US" sz="4277">
                <a:solidFill>
                  <a:srgbClr val="000000"/>
                </a:solidFill>
                <a:latin typeface="League Spartan"/>
              </a:rPr>
              <a:t>Challenges and Limitations</a:t>
            </a:r>
          </a:p>
          <a:p>
            <a:pPr algn="l">
              <a:lnSpc>
                <a:spcPts val="5988"/>
              </a:lnSpc>
              <a:spcBef>
                <a:spcPct val="0"/>
              </a:spcBef>
            </a:pPr>
            <a:r>
              <a:rPr lang="en-US" sz="4277">
                <a:solidFill>
                  <a:srgbClr val="000000"/>
                </a:solidFill>
                <a:latin typeface="League Spartan"/>
              </a:rPr>
              <a:t>    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36940" y="5078377"/>
            <a:ext cx="8561663" cy="4794531"/>
          </a:xfrm>
          <a:custGeom>
            <a:avLst/>
            <a:gdLst/>
            <a:ahLst/>
            <a:cxnLst/>
            <a:rect r="r" b="b" t="t" l="l"/>
            <a:pathLst>
              <a:path h="4794531" w="8561663">
                <a:moveTo>
                  <a:pt x="0" y="0"/>
                </a:moveTo>
                <a:lnTo>
                  <a:pt x="8561663" y="0"/>
                </a:lnTo>
                <a:lnTo>
                  <a:pt x="8561663" y="4794531"/>
                </a:lnTo>
                <a:lnTo>
                  <a:pt x="0" y="4794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23982" y="2666776"/>
            <a:ext cx="7206132" cy="7206132"/>
          </a:xfrm>
          <a:custGeom>
            <a:avLst/>
            <a:gdLst/>
            <a:ahLst/>
            <a:cxnLst/>
            <a:rect r="r" b="b" t="t" l="l"/>
            <a:pathLst>
              <a:path h="7206132" w="7206132">
                <a:moveTo>
                  <a:pt x="0" y="0"/>
                </a:moveTo>
                <a:lnTo>
                  <a:pt x="7206132" y="0"/>
                </a:lnTo>
                <a:lnTo>
                  <a:pt x="7206132" y="7206132"/>
                </a:lnTo>
                <a:lnTo>
                  <a:pt x="0" y="7206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68250" y="1869032"/>
            <a:ext cx="1855686" cy="1642282"/>
          </a:xfrm>
          <a:custGeom>
            <a:avLst/>
            <a:gdLst/>
            <a:ahLst/>
            <a:cxnLst/>
            <a:rect r="r" b="b" t="t" l="l"/>
            <a:pathLst>
              <a:path h="1642282" w="1855686">
                <a:moveTo>
                  <a:pt x="0" y="0"/>
                </a:moveTo>
                <a:lnTo>
                  <a:pt x="1855685" y="0"/>
                </a:lnTo>
                <a:lnTo>
                  <a:pt x="1855685" y="1642282"/>
                </a:lnTo>
                <a:lnTo>
                  <a:pt x="0" y="1642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2622" y="2424485"/>
            <a:ext cx="2171582" cy="1784646"/>
          </a:xfrm>
          <a:custGeom>
            <a:avLst/>
            <a:gdLst/>
            <a:ahLst/>
            <a:cxnLst/>
            <a:rect r="r" b="b" t="t" l="l"/>
            <a:pathLst>
              <a:path h="1784646" w="2171582">
                <a:moveTo>
                  <a:pt x="0" y="0"/>
                </a:moveTo>
                <a:lnTo>
                  <a:pt x="2171582" y="0"/>
                </a:lnTo>
                <a:lnTo>
                  <a:pt x="2171582" y="1784645"/>
                </a:lnTo>
                <a:lnTo>
                  <a:pt x="0" y="1784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8653" y="162078"/>
            <a:ext cx="17490695" cy="189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8"/>
              </a:lnSpc>
            </a:pPr>
            <a:r>
              <a:rPr lang="en-US" sz="5477">
                <a:solidFill>
                  <a:srgbClr val="000000"/>
                </a:solidFill>
                <a:latin typeface="League Spartan"/>
              </a:rPr>
              <a:t>Impact </a:t>
            </a:r>
          </a:p>
          <a:p>
            <a:pPr algn="l">
              <a:lnSpc>
                <a:spcPts val="7668"/>
              </a:lnSpc>
              <a:spcBef>
                <a:spcPct val="0"/>
              </a:spcBef>
            </a:pPr>
            <a:r>
              <a:rPr lang="en-US" sz="5477">
                <a:solidFill>
                  <a:srgbClr val="000000"/>
                </a:solidFill>
                <a:latin typeface="League Spartan"/>
              </a:rPr>
              <a:t>   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36940" y="668143"/>
            <a:ext cx="69789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Positive or Negative?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DAGDIK5FmCE</dc:identifier>
  <dcterms:modified xsi:type="dcterms:W3CDTF">2011-08-01T06:04:30Z</dcterms:modified>
  <cp:revision>1</cp:revision>
  <dc:title>Copy of Navigating the Storm: Engineering Job Market in Uncertain Times</dc:title>
</cp:coreProperties>
</file>